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Default Extension="doc" ContentType="application/msword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19" r:id="rId2"/>
    <p:sldId id="321" r:id="rId3"/>
    <p:sldId id="334" r:id="rId4"/>
    <p:sldId id="335" r:id="rId5"/>
    <p:sldId id="372" r:id="rId6"/>
    <p:sldId id="374" r:id="rId7"/>
    <p:sldId id="373" r:id="rId8"/>
    <p:sldId id="331" r:id="rId9"/>
    <p:sldId id="337" r:id="rId10"/>
    <p:sldId id="338" r:id="rId11"/>
    <p:sldId id="332" r:id="rId12"/>
    <p:sldId id="340" r:id="rId13"/>
    <p:sldId id="341" r:id="rId14"/>
    <p:sldId id="342" r:id="rId15"/>
    <p:sldId id="343" r:id="rId16"/>
    <p:sldId id="345" r:id="rId17"/>
    <p:sldId id="333" r:id="rId18"/>
    <p:sldId id="346" r:id="rId19"/>
    <p:sldId id="336" r:id="rId20"/>
    <p:sldId id="288" r:id="rId21"/>
    <p:sldId id="291" r:id="rId22"/>
    <p:sldId id="306" r:id="rId23"/>
    <p:sldId id="368" r:id="rId24"/>
    <p:sldId id="386" r:id="rId25"/>
    <p:sldId id="293" r:id="rId26"/>
    <p:sldId id="375" r:id="rId27"/>
    <p:sldId id="378" r:id="rId28"/>
    <p:sldId id="379" r:id="rId29"/>
    <p:sldId id="380" r:id="rId30"/>
    <p:sldId id="381" r:id="rId31"/>
    <p:sldId id="382" r:id="rId32"/>
    <p:sldId id="377" r:id="rId33"/>
    <p:sldId id="355" r:id="rId34"/>
    <p:sldId id="297" r:id="rId35"/>
    <p:sldId id="366" r:id="rId36"/>
    <p:sldId id="370" r:id="rId37"/>
    <p:sldId id="371" r:id="rId38"/>
    <p:sldId id="328" r:id="rId39"/>
    <p:sldId id="301" r:id="rId40"/>
    <p:sldId id="387" r:id="rId41"/>
    <p:sldId id="383" r:id="rId42"/>
    <p:sldId id="384" r:id="rId43"/>
    <p:sldId id="385" r:id="rId44"/>
    <p:sldId id="32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1A5499"/>
    <a:srgbClr val="123B68"/>
    <a:srgbClr val="AA8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3" autoAdjust="0"/>
    <p:restoredTop sz="89059" autoAdjust="0"/>
  </p:normalViewPr>
  <p:slideViewPr>
    <p:cSldViewPr snapToGrid="0" snapToObjects="1">
      <p:cViewPr varScale="1">
        <p:scale>
          <a:sx n="87" d="100"/>
          <a:sy n="87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88D8A-DB6E-CB4F-9180-F8A654594DED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ADD60-A562-6842-85D4-5C086DCD22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83EE-D294-3845-9B74-FBE5A0BAD528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37FDD-41F4-B340-B566-618AA412C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910C1-6632-674F-A0FC-B702AD7BB56F}" type="slidenum">
              <a:rPr lang="en-US"/>
              <a:pPr/>
              <a:t>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7CEBA-3813-FD47-8E7A-32B612B152C8}" type="slidenum">
              <a:rPr lang="en-US"/>
              <a:pPr/>
              <a:t>19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r>
              <a:rPr lang="en-US" baseline="0" dirty="0" smtClean="0"/>
              <a:t> shows # of students taking the various STEM AP tests since 1997.  CS is the sad red line at the bottom. Note that even the relatively new AP courses – statistics and environmental sciences – are doing much better than us.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66E56-D12A-6149-A0A9-378B98927A0D}" type="slidenum">
              <a:rPr lang="en-US"/>
              <a:pPr/>
              <a:t>21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4522" y="4347148"/>
            <a:ext cx="5068957" cy="41222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3FFC2-716B-2549-B697-2DE303D2AA31}" type="slidenum">
              <a:rPr lang="en-US"/>
              <a:pPr/>
              <a:t>22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 21 encourages</a:t>
            </a:r>
            <a:r>
              <a:rPr lang="en-US" baseline="0" dirty="0" smtClean="0"/>
              <a:t> …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current AP test is not doing us any favors.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1BE60-3871-3C48-837C-2DA4F1971A18}" type="slidenum">
              <a:rPr lang="en-US"/>
              <a:pPr/>
              <a:t>25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Arial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Current AP CS A: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Doesn’t </a:t>
            </a:r>
            <a:r>
              <a:rPr lang="en-US" sz="2800" dirty="0" smtClean="0">
                <a:solidFill>
                  <a:schemeClr val="tx2"/>
                </a:solidFill>
              </a:rPr>
              <a:t>appeal to many students   (particularly women and minorities)</a:t>
            </a:r>
            <a:endParaRPr lang="en-US" sz="10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 Inaccessible to students without previous  experience</a:t>
            </a:r>
            <a:endParaRPr lang="en-US" sz="10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 Fails to introduce the fundamental concepts  of CT </a:t>
            </a:r>
            <a:endParaRPr lang="en-US" sz="10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 Doesn’t teach the breadth of application  or  “magic” of computing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who were involved</a:t>
            </a:r>
            <a:r>
              <a:rPr lang="en-US" baseline="0" dirty="0" smtClean="0"/>
              <a:t> in creating the new CS Principles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flexibility with ECS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273D5-80A9-DA4D-A3BD-E7D1CD81BD80}" type="slidenum">
              <a:rPr lang="en-US"/>
              <a:pPr/>
              <a:t>35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NSF supports</a:t>
            </a:r>
            <a:r>
              <a:rPr lang="en-US" baseline="0" dirty="0" smtClean="0"/>
              <a:t>  foundational educational research in the  teaching and learning of computing and the development of models, frameworks, and pilots of rigorous and piloting needed to support the CS 10K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BLS statistics for predicted job growth in STEM – it’s slightly misleading since it does not include health care (so life sciences looks much smaller than it is). Note that while computing is a large part of the total (BLS calls it “IT”), computational skills will be needed in all of those other areas 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r>
              <a:rPr lang="en-US" baseline="0" dirty="0" smtClean="0"/>
              <a:t> &amp; activities, Focuses community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</a:t>
            </a:r>
            <a:r>
              <a:rPr lang="en-US" baseline="0" dirty="0" smtClean="0"/>
              <a:t> of information on the issues of broadening participation in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4B984-63AB-8446-952B-E373FEA32DEB}" type="slidenum">
              <a:rPr lang="en-US"/>
              <a:pPr/>
              <a:t>42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resources for attracting girls to computing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6607A-B791-AB45-A69B-E164F7728676}" type="slidenum">
              <a:rPr lang="en-US"/>
              <a:pPr/>
              <a:t>43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 Engineer Barbie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CNN Money,</a:t>
            </a:r>
            <a:r>
              <a:rPr lang="en-US" baseline="0" dirty="0" smtClean="0"/>
              <a:t> 2010. The red circles are on computing-related careers.  (To see more about how they were chosen, read the fine print along the bottom.)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98801-ADFD-1D4C-9648-C15E976EAB34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is the HERI (Higher Education Research Institute at UCLA) data since 1982. It shows the percent of incoming</a:t>
            </a:r>
            <a:r>
              <a:rPr lang="en-US" baseline="0" dirty="0" smtClean="0"/>
              <a:t> college freshman who are intending to major in CS. The total for 2010 remained at 1%. The male intentions are very cyclic, female less so. This data</a:t>
            </a:r>
            <a:r>
              <a:rPr lang="en-US" dirty="0" smtClean="0"/>
              <a:t> is of particular</a:t>
            </a:r>
            <a:r>
              <a:rPr lang="en-US" baseline="0" dirty="0" smtClean="0"/>
              <a:t> interest because historically, it tracks the number of degrees granted 4 years later – see next slide.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AEA50-848C-404E-A92B-552C71BEDAD9}" type="slidenum">
              <a:rPr lang="en-US"/>
              <a:pPr/>
              <a:t>10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Taulbee</a:t>
            </a:r>
            <a:r>
              <a:rPr lang="en-US" smtClean="0"/>
              <a:t> Survey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B71EF-A9BF-654D-BE35-80AECC8C08DE}" type="slidenum">
              <a:rPr lang="en-US"/>
              <a:pPr/>
              <a:t>12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Calculus</a:t>
            </a:r>
            <a:r>
              <a:rPr lang="en-US" baseline="0" dirty="0" smtClean="0"/>
              <a:t> Bio CS Statistics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18CB9-779D-D043-98A5-D6785FCB0298}" type="slidenum">
              <a:rPr lang="en-US"/>
              <a:pPr/>
              <a:t>13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even though Engineering’s numbers are worse, they are improving; ours are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37FDD-41F4-B340-B566-618AA412C8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423D7-62A6-9144-A444-9EAA62F158B5}" type="slidenum">
              <a:rPr lang="en-US"/>
              <a:pPr/>
              <a:t>16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0E24-0C78-9B4D-8D35-9F29AA017186}" type="datetimeFigureOut">
              <a:rPr lang="en-US" smtClean="0"/>
              <a:pPr/>
              <a:t>7/24/11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8A8CF-9A72-AE41-B4BC-A9B6C9ECCC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SF Logo Color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837161" y="5871836"/>
            <a:ext cx="849639" cy="8496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A54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A549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A549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A549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A549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A549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2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3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xcel_97_-_2004_Worksheet4.xls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6.jpeg"/><Relationship Id="rId21" Type="http://schemas.openxmlformats.org/officeDocument/2006/relationships/image" Target="../media/image37.jpeg"/><Relationship Id="rId22" Type="http://schemas.openxmlformats.org/officeDocument/2006/relationships/image" Target="../media/image38.jpeg"/><Relationship Id="rId23" Type="http://schemas.openxmlformats.org/officeDocument/2006/relationships/image" Target="../media/image39.jpeg"/><Relationship Id="rId24" Type="http://schemas.openxmlformats.org/officeDocument/2006/relationships/image" Target="../media/image40.jpeg"/><Relationship Id="rId25" Type="http://schemas.openxmlformats.org/officeDocument/2006/relationships/image" Target="../media/image41.jpeg"/><Relationship Id="rId26" Type="http://schemas.openxmlformats.org/officeDocument/2006/relationships/image" Target="../media/image42.jpeg"/><Relationship Id="rId27" Type="http://schemas.openxmlformats.org/officeDocument/2006/relationships/image" Target="../media/image43.jpeg"/><Relationship Id="rId28" Type="http://schemas.openxmlformats.org/officeDocument/2006/relationships/image" Target="../media/image44.jpeg"/><Relationship Id="rId29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30" Type="http://schemas.openxmlformats.org/officeDocument/2006/relationships/image" Target="../media/image46.png"/><Relationship Id="rId31" Type="http://schemas.openxmlformats.org/officeDocument/2006/relationships/image" Target="../media/image47.jpeg"/><Relationship Id="rId32" Type="http://schemas.openxmlformats.org/officeDocument/2006/relationships/image" Target="../media/image48.jpeg"/><Relationship Id="rId9" Type="http://schemas.openxmlformats.org/officeDocument/2006/relationships/image" Target="../media/image25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33" Type="http://schemas.openxmlformats.org/officeDocument/2006/relationships/image" Target="../media/image49.jpeg"/><Relationship Id="rId10" Type="http://schemas.openxmlformats.org/officeDocument/2006/relationships/image" Target="../media/image26.jpeg"/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3" Type="http://schemas.openxmlformats.org/officeDocument/2006/relationships/image" Target="../media/image29.jpeg"/><Relationship Id="rId14" Type="http://schemas.openxmlformats.org/officeDocument/2006/relationships/image" Target="../media/image30.jpeg"/><Relationship Id="rId15" Type="http://schemas.openxmlformats.org/officeDocument/2006/relationships/image" Target="../media/image31.png"/><Relationship Id="rId16" Type="http://schemas.openxmlformats.org/officeDocument/2006/relationships/image" Target="../media/image32.jpeg"/><Relationship Id="rId17" Type="http://schemas.openxmlformats.org/officeDocument/2006/relationships/image" Target="../media/image33.jpeg"/><Relationship Id="rId18" Type="http://schemas.openxmlformats.org/officeDocument/2006/relationships/image" Target="../media/image34.jpeg"/><Relationship Id="rId1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158" y="-66815"/>
            <a:ext cx="6218984" cy="3601084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 10K: Mobilizing the Computing Community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6706" y="3619048"/>
            <a:ext cx="6400800" cy="316532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Jan Cuny, NSF</a:t>
            </a:r>
          </a:p>
          <a:p>
            <a:pPr lvl="0">
              <a:defRPr/>
            </a:pP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July 26,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2011</a:t>
            </a:r>
          </a:p>
          <a:p>
            <a:pPr>
              <a:defRPr/>
            </a:pPr>
            <a:endParaRPr lang="en-US" sz="3027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defRPr/>
            </a:pPr>
            <a:endParaRPr lang="en-US" sz="1800" dirty="0" smtClean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55533" y="-274960"/>
            <a:ext cx="309235" cy="1944109"/>
            <a:chOff x="1237390" y="-2270690"/>
            <a:chExt cx="276179" cy="3923456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596260" y="-309756"/>
              <a:ext cx="3923456" cy="1588"/>
            </a:xfrm>
            <a:prstGeom prst="line">
              <a:avLst/>
            </a:prstGeom>
            <a:ln w="76200" cap="flat" cmpd="sng" algn="ctr">
              <a:solidFill>
                <a:srgbClr val="AA8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448953" y="-309756"/>
              <a:ext cx="3923456" cy="1588"/>
            </a:xfrm>
            <a:prstGeom prst="line">
              <a:avLst/>
            </a:prstGeom>
            <a:ln w="76200" cap="flat" cmpd="sng" algn="ctr">
              <a:solidFill>
                <a:srgbClr val="1A54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723544" y="-309756"/>
              <a:ext cx="3923456" cy="1588"/>
            </a:xfrm>
            <a:prstGeom prst="line">
              <a:avLst/>
            </a:prstGeom>
            <a:ln w="76200" cap="flat" cmpd="sng" algn="ctr">
              <a:solidFill>
                <a:srgbClr val="1A54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NSF Logo Color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271" y="1742831"/>
            <a:ext cx="2635031" cy="263503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52303" y="4444986"/>
            <a:ext cx="294322" cy="2595415"/>
            <a:chOff x="1270446" y="4438210"/>
            <a:chExt cx="276179" cy="3923456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-563204" y="6399144"/>
              <a:ext cx="3923456" cy="1588"/>
            </a:xfrm>
            <a:prstGeom prst="line">
              <a:avLst/>
            </a:prstGeom>
            <a:ln w="76200" cap="flat" cmpd="sng" algn="ctr">
              <a:solidFill>
                <a:srgbClr val="AA82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415897" y="6399144"/>
              <a:ext cx="3923456" cy="1588"/>
            </a:xfrm>
            <a:prstGeom prst="line">
              <a:avLst/>
            </a:prstGeom>
            <a:ln w="76200" cap="flat" cmpd="sng" algn="ctr">
              <a:solidFill>
                <a:srgbClr val="1A54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-690488" y="6399144"/>
              <a:ext cx="3923456" cy="1588"/>
            </a:xfrm>
            <a:prstGeom prst="line">
              <a:avLst/>
            </a:prstGeom>
            <a:ln w="76200" cap="flat" cmpd="sng" algn="ctr">
              <a:solidFill>
                <a:srgbClr val="1A54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CS &amp; CE Majors</a:t>
            </a:r>
            <a:endParaRPr lang="en-US" dirty="0"/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4858686" y="6096000"/>
            <a:ext cx="2801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—CRA </a:t>
            </a:r>
            <a:r>
              <a:rPr lang="en-US" dirty="0" err="1">
                <a:solidFill>
                  <a:schemeClr val="tx2"/>
                </a:solidFill>
              </a:rPr>
              <a:t>Taulbee</a:t>
            </a:r>
            <a:r>
              <a:rPr lang="en-US" dirty="0">
                <a:solidFill>
                  <a:schemeClr val="tx2"/>
                </a:solidFill>
              </a:rPr>
              <a:t> Survey, </a:t>
            </a:r>
            <a:r>
              <a:rPr lang="en-US" dirty="0" smtClean="0">
                <a:solidFill>
                  <a:schemeClr val="tx2"/>
                </a:solidFill>
              </a:rPr>
              <a:t>2011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0374" y="1417639"/>
            <a:ext cx="3051042" cy="3488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58843" y="1417639"/>
            <a:ext cx="6279031" cy="4411661"/>
            <a:chOff x="958843" y="1417639"/>
            <a:chExt cx="6279031" cy="4411661"/>
          </a:xfrm>
        </p:grpSpPr>
        <p:pic>
          <p:nvPicPr>
            <p:cNvPr id="6" name="Picture 5" descr="temp1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8843" y="1417639"/>
              <a:ext cx="6279031" cy="441166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58843" y="1417639"/>
              <a:ext cx="1011925" cy="5386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/>
              <a:buChar char="•"/>
            </a:pPr>
            <a:r>
              <a:rPr lang="en-US" sz="3200" dirty="0" smtClean="0"/>
              <a:t>Low student interest 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Dismal engagement of minorities, </a:t>
            </a:r>
          </a:p>
          <a:p>
            <a:pPr lvl="1">
              <a:buNone/>
            </a:pPr>
            <a:r>
              <a:rPr lang="en-US" sz="3200" dirty="0" smtClean="0"/>
              <a:t>	women &amp; persons with disabilities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13" name="Rectangle 21"/>
          <p:cNvSpPr>
            <a:spLocks noChangeArrowheads="1"/>
          </p:cNvSpPr>
          <p:nvPr/>
        </p:nvSpPr>
        <p:spPr bwMode="auto">
          <a:xfrm>
            <a:off x="5383213" y="6169025"/>
            <a:ext cx="2267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—College </a:t>
            </a:r>
            <a:r>
              <a:rPr lang="en-US" dirty="0">
                <a:solidFill>
                  <a:schemeClr val="tx2"/>
                </a:solidFill>
              </a:rPr>
              <a:t>Board, </a:t>
            </a:r>
            <a:r>
              <a:rPr lang="en-US" dirty="0" smtClean="0">
                <a:solidFill>
                  <a:schemeClr val="tx2"/>
                </a:solidFill>
              </a:rPr>
              <a:t>2010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3014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2010 AP Gender Gap  </a:t>
            </a:r>
            <a:endParaRPr lang="en-US" dirty="0"/>
          </a:p>
        </p:txBody>
      </p:sp>
      <p:pic>
        <p:nvPicPr>
          <p:cNvPr id="5" name="Picture 4" descr="Gender 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253" y="1366668"/>
            <a:ext cx="1956268" cy="2193815"/>
          </a:xfrm>
          <a:prstGeom prst="rect">
            <a:avLst/>
          </a:prstGeom>
        </p:spPr>
      </p:pic>
      <p:pic>
        <p:nvPicPr>
          <p:cNvPr id="6" name="Picture 5" descr="Gender 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442" y="1366669"/>
            <a:ext cx="1912752" cy="2177059"/>
          </a:xfrm>
          <a:prstGeom prst="rect">
            <a:avLst/>
          </a:prstGeom>
        </p:spPr>
      </p:pic>
      <p:pic>
        <p:nvPicPr>
          <p:cNvPr id="7" name="Picture 6" descr="Gender 4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914" y="1366669"/>
            <a:ext cx="2000180" cy="2178256"/>
          </a:xfrm>
          <a:prstGeom prst="rect">
            <a:avLst/>
          </a:prstGeom>
        </p:spPr>
      </p:pic>
      <p:pic>
        <p:nvPicPr>
          <p:cNvPr id="8" name="Picture 7" descr="Gender2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23" y="1366669"/>
            <a:ext cx="1956268" cy="21782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0723" y="1352070"/>
            <a:ext cx="1956268" cy="2178256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 cmpd="sng">
                <a:solidFill>
                  <a:schemeClr val="tx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0926" y="1352070"/>
            <a:ext cx="1956268" cy="2178256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 cmpd="sng">
                <a:solidFill>
                  <a:schemeClr val="tx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851" y="1352070"/>
            <a:ext cx="1956268" cy="2178256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 cmpd="sng">
                <a:solidFill>
                  <a:schemeClr val="tx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4825" y="1366669"/>
            <a:ext cx="1956268" cy="2178256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 cmpd="sng">
                <a:solidFill>
                  <a:schemeClr val="tx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3264" y="4908671"/>
            <a:ext cx="767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Statistics     Calculus     Computer Science     Biology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076824" y="3810001"/>
            <a:ext cx="1404470" cy="1098671"/>
          </a:xfrm>
          <a:prstGeom prst="straightConnector1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332941" y="3810001"/>
            <a:ext cx="3675530" cy="1098670"/>
          </a:xfrm>
          <a:prstGeom prst="straightConnector1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247841" y="4317213"/>
            <a:ext cx="1098670" cy="119529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76823" y="3810001"/>
            <a:ext cx="5931648" cy="1098671"/>
          </a:xfrm>
          <a:prstGeom prst="straightConnector1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</a:t>
            </a:r>
            <a:r>
              <a:rPr lang="en-US" dirty="0" smtClean="0"/>
              <a:t> Missing 70%</a:t>
            </a:r>
            <a:endParaRPr lang="en-US" dirty="0"/>
          </a:p>
        </p:txBody>
      </p:sp>
      <p:pic>
        <p:nvPicPr>
          <p:cNvPr id="26628" name="Picture 4" descr="NationalGraph4"/>
          <p:cNvPicPr>
            <a:picLocks noChangeAspect="1" noChangeArrowheads="1"/>
          </p:cNvPicPr>
          <p:nvPr/>
        </p:nvPicPr>
        <p:blipFill>
          <a:blip r:embed="rId3"/>
          <a:srcRect l="5092" t="9515" r="8092" b="27338"/>
          <a:stretch>
            <a:fillRect/>
          </a:stretch>
        </p:blipFill>
        <p:spPr bwMode="auto">
          <a:xfrm>
            <a:off x="1134532" y="1417638"/>
            <a:ext cx="7552267" cy="438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443522" y="6126313"/>
            <a:ext cx="3368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—Slide</a:t>
            </a:r>
            <a:r>
              <a:rPr lang="en-US" dirty="0">
                <a:solidFill>
                  <a:schemeClr val="tx2"/>
                </a:solidFill>
              </a:rPr>
              <a:t>: CSTA, Data: College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compare on gender?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02908" y="1420887"/>
            <a:ext cx="7709415" cy="4345819"/>
            <a:chOff x="310" y="955"/>
            <a:chExt cx="4807" cy="281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10" y="955"/>
              <a:ext cx="4807" cy="2810"/>
              <a:chOff x="607" y="1042"/>
              <a:chExt cx="4791" cy="2722"/>
            </a:xfrm>
          </p:grpSpPr>
          <p:graphicFrame>
            <p:nvGraphicFramePr>
              <p:cNvPr id="7" name="Object 6"/>
              <p:cNvGraphicFramePr>
                <a:graphicFrameLocks noChangeAspect="1"/>
              </p:cNvGraphicFramePr>
              <p:nvPr/>
            </p:nvGraphicFramePr>
            <p:xfrm>
              <a:off x="607" y="1042"/>
              <a:ext cx="4791" cy="2722"/>
            </p:xfrm>
            <a:graphic>
              <a:graphicData uri="http://schemas.openxmlformats.org/presentationml/2006/ole">
                <p:oleObj spid="_x0000_s55298" name="Worksheet" r:id="rId4" imgW="4660900" imgH="2184400" progId="Excel.Sheet.8">
                  <p:embed/>
                </p:oleObj>
              </a:graphicData>
            </a:graphic>
          </p:graphicFrame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1011" y="2462"/>
                <a:ext cx="4304" cy="0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574" y="2215"/>
              <a:ext cx="128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Parity Line: 50%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37356" y="6392627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CPST,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compare on minorities?</a:t>
            </a:r>
            <a:endParaRPr lang="en-US" dirty="0"/>
          </a:p>
        </p:txBody>
      </p:sp>
      <p:sp>
        <p:nvSpPr>
          <p:cNvPr id="1029127" name="Text Box 7"/>
          <p:cNvSpPr txBox="1">
            <a:spLocks noChangeArrowheads="1"/>
          </p:cNvSpPr>
          <p:nvPr/>
        </p:nvSpPr>
        <p:spPr bwMode="auto">
          <a:xfrm>
            <a:off x="7757575" y="6126163"/>
            <a:ext cx="119805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CPST, </a:t>
            </a:r>
            <a:r>
              <a:rPr lang="en-US" dirty="0"/>
              <a:t>2008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77888" y="1405060"/>
            <a:ext cx="7651750" cy="4330700"/>
            <a:chOff x="553" y="776"/>
            <a:chExt cx="4820" cy="272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53" y="776"/>
              <a:ext cx="4820" cy="2728"/>
              <a:chOff x="553" y="776"/>
              <a:chExt cx="4820" cy="2728"/>
            </a:xfrm>
          </p:grpSpPr>
          <p:graphicFrame>
            <p:nvGraphicFramePr>
              <p:cNvPr id="1029124" name="Object 4"/>
              <p:cNvGraphicFramePr>
                <a:graphicFrameLocks noChangeAspect="1"/>
              </p:cNvGraphicFramePr>
              <p:nvPr/>
            </p:nvGraphicFramePr>
            <p:xfrm>
              <a:off x="553" y="776"/>
              <a:ext cx="4820" cy="2728"/>
            </p:xfrm>
            <a:graphic>
              <a:graphicData uri="http://schemas.openxmlformats.org/presentationml/2006/ole">
                <p:oleObj spid="_x0000_s57346" name="Worksheet" r:id="rId3" imgW="8851900" imgH="4152900" progId="Excel.Sheet.8">
                  <p:embed/>
                </p:oleObj>
              </a:graphicData>
            </a:graphic>
          </p:graphicFrame>
          <p:sp>
            <p:nvSpPr>
              <p:cNvPr id="1029128" name="Line 8"/>
              <p:cNvSpPr>
                <a:spLocks noChangeShapeType="1"/>
              </p:cNvSpPr>
              <p:nvPr/>
            </p:nvSpPr>
            <p:spPr bwMode="auto">
              <a:xfrm>
                <a:off x="969" y="1999"/>
                <a:ext cx="4304" cy="0"/>
              </a:xfrm>
              <a:prstGeom prst="line">
                <a:avLst/>
              </a:prstGeom>
              <a:noFill/>
              <a:ln w="57150">
                <a:solidFill>
                  <a:srgbClr val="FF505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9130" name="Text Box 10"/>
            <p:cNvSpPr txBox="1">
              <a:spLocks noChangeArrowheads="1"/>
            </p:cNvSpPr>
            <p:nvPr/>
          </p:nvSpPr>
          <p:spPr bwMode="auto">
            <a:xfrm>
              <a:off x="1686" y="1759"/>
              <a:ext cx="12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/>
                <a:t>Parity Line: 28%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81301" y="1237320"/>
            <a:ext cx="4569366" cy="5063066"/>
            <a:chOff x="2490" y="666"/>
            <a:chExt cx="1764" cy="2046"/>
          </a:xfrm>
        </p:grpSpPr>
        <p:sp>
          <p:nvSpPr>
            <p:cNvPr id="208901" name="Rectangle 5"/>
            <p:cNvSpPr>
              <a:spLocks noChangeArrowheads="1"/>
            </p:cNvSpPr>
            <p:nvPr/>
          </p:nvSpPr>
          <p:spPr bwMode="auto">
            <a:xfrm>
              <a:off x="2490" y="666"/>
              <a:ext cx="1764" cy="20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08902" name="Object 6"/>
            <p:cNvGraphicFramePr>
              <a:graphicFrameLocks noChangeAspect="1"/>
            </p:cNvGraphicFramePr>
            <p:nvPr/>
          </p:nvGraphicFramePr>
          <p:xfrm>
            <a:off x="2801" y="1004"/>
            <a:ext cx="1385" cy="1377"/>
          </p:xfrm>
          <a:graphic>
            <a:graphicData uri="http://schemas.openxmlformats.org/presentationml/2006/ole">
              <p:oleObj spid="_x0000_s60418" name="Worksheet" r:id="rId4" imgW="5558828" imgH="3467477" progId="Excel.Sheet.8">
                <p:embed/>
              </p:oleObj>
            </a:graphicData>
          </a:graphic>
        </p:graphicFrame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594" y="1105"/>
              <a:ext cx="476" cy="1154"/>
              <a:chOff x="2594" y="1105"/>
              <a:chExt cx="476" cy="1154"/>
            </a:xfrm>
          </p:grpSpPr>
          <p:sp>
            <p:nvSpPr>
              <p:cNvPr id="208904" name="Text Box 8"/>
              <p:cNvSpPr txBox="1">
                <a:spLocks noChangeArrowheads="1"/>
              </p:cNvSpPr>
              <p:nvPr/>
            </p:nvSpPr>
            <p:spPr bwMode="auto">
              <a:xfrm>
                <a:off x="2594" y="1105"/>
                <a:ext cx="3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/>
                  <a:t>CS &amp; IT</a:t>
                </a:r>
              </a:p>
            </p:txBody>
          </p:sp>
          <p:sp>
            <p:nvSpPr>
              <p:cNvPr id="208905" name="Text Box 9"/>
              <p:cNvSpPr txBox="1">
                <a:spLocks noChangeArrowheads="1"/>
              </p:cNvSpPr>
              <p:nvPr/>
            </p:nvSpPr>
            <p:spPr bwMode="auto">
              <a:xfrm>
                <a:off x="2594" y="1288"/>
                <a:ext cx="47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/>
                  <a:t>Engineering</a:t>
                </a:r>
              </a:p>
            </p:txBody>
          </p:sp>
          <p:sp>
            <p:nvSpPr>
              <p:cNvPr id="208906" name="Text Box 10"/>
              <p:cNvSpPr txBox="1">
                <a:spLocks noChangeArrowheads="1"/>
              </p:cNvSpPr>
              <p:nvPr/>
            </p:nvSpPr>
            <p:spPr bwMode="auto">
              <a:xfrm>
                <a:off x="2594" y="1471"/>
                <a:ext cx="476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/>
                  <a:t>Life Sciences</a:t>
                </a:r>
              </a:p>
            </p:txBody>
          </p:sp>
          <p:sp>
            <p:nvSpPr>
              <p:cNvPr id="208907" name="Text Box 11"/>
              <p:cNvSpPr txBox="1">
                <a:spLocks noChangeArrowheads="1"/>
              </p:cNvSpPr>
              <p:nvPr/>
            </p:nvSpPr>
            <p:spPr bwMode="auto">
              <a:xfrm>
                <a:off x="2594" y="1654"/>
                <a:ext cx="459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/>
                  <a:t>Mathematics</a:t>
                </a:r>
              </a:p>
            </p:txBody>
          </p:sp>
          <p:sp>
            <p:nvSpPr>
              <p:cNvPr id="208908" name="Text Box 12"/>
              <p:cNvSpPr txBox="1">
                <a:spLocks noChangeArrowheads="1"/>
              </p:cNvSpPr>
              <p:nvPr/>
            </p:nvSpPr>
            <p:spPr bwMode="auto">
              <a:xfrm>
                <a:off x="2594" y="1837"/>
                <a:ext cx="471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/>
                  <a:t>Physical Sci</a:t>
                </a:r>
              </a:p>
            </p:txBody>
          </p:sp>
          <p:sp>
            <p:nvSpPr>
              <p:cNvPr id="208909" name="Text Box 13"/>
              <p:cNvSpPr txBox="1">
                <a:spLocks noChangeArrowheads="1"/>
              </p:cNvSpPr>
              <p:nvPr/>
            </p:nvSpPr>
            <p:spPr bwMode="auto">
              <a:xfrm>
                <a:off x="2594" y="2020"/>
                <a:ext cx="447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/>
                  <a:t>Psychology</a:t>
                </a:r>
              </a:p>
            </p:txBody>
          </p:sp>
          <p:sp>
            <p:nvSpPr>
              <p:cNvPr id="208910" name="Text Box 14"/>
              <p:cNvSpPr txBox="1">
                <a:spLocks noChangeArrowheads="1"/>
              </p:cNvSpPr>
              <p:nvPr/>
            </p:nvSpPr>
            <p:spPr bwMode="auto">
              <a:xfrm>
                <a:off x="2594" y="2203"/>
                <a:ext cx="423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b="1"/>
                  <a:t>Social Sci</a:t>
                </a:r>
              </a:p>
            </p:txBody>
          </p:sp>
        </p:grpSp>
        <p:sp>
          <p:nvSpPr>
            <p:cNvPr id="208911" name="Text Box 15"/>
            <p:cNvSpPr txBox="1">
              <a:spLocks noChangeArrowheads="1"/>
            </p:cNvSpPr>
            <p:nvPr/>
          </p:nvSpPr>
          <p:spPr bwMode="auto">
            <a:xfrm>
              <a:off x="2852" y="2335"/>
              <a:ext cx="13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-4</a:t>
              </a:r>
            </a:p>
          </p:txBody>
        </p:sp>
        <p:sp>
          <p:nvSpPr>
            <p:cNvPr id="208912" name="Text Box 16"/>
            <p:cNvSpPr txBox="1">
              <a:spLocks noChangeArrowheads="1"/>
            </p:cNvSpPr>
            <p:nvPr/>
          </p:nvSpPr>
          <p:spPr bwMode="auto">
            <a:xfrm>
              <a:off x="3128" y="2335"/>
              <a:ext cx="113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208913" name="Text Box 17"/>
            <p:cNvSpPr txBox="1">
              <a:spLocks noChangeArrowheads="1"/>
            </p:cNvSpPr>
            <p:nvPr/>
          </p:nvSpPr>
          <p:spPr bwMode="auto">
            <a:xfrm>
              <a:off x="3674" y="2335"/>
              <a:ext cx="113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8</a:t>
              </a:r>
            </a:p>
          </p:txBody>
        </p:sp>
        <p:sp>
          <p:nvSpPr>
            <p:cNvPr id="208914" name="Text Box 18"/>
            <p:cNvSpPr txBox="1">
              <a:spLocks noChangeArrowheads="1"/>
            </p:cNvSpPr>
            <p:nvPr/>
          </p:nvSpPr>
          <p:spPr bwMode="auto">
            <a:xfrm>
              <a:off x="3404" y="2335"/>
              <a:ext cx="113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4</a:t>
              </a:r>
            </a:p>
          </p:txBody>
        </p:sp>
        <p:sp>
          <p:nvSpPr>
            <p:cNvPr id="208915" name="Text Box 19"/>
            <p:cNvSpPr txBox="1">
              <a:spLocks noChangeArrowheads="1"/>
            </p:cNvSpPr>
            <p:nvPr/>
          </p:nvSpPr>
          <p:spPr bwMode="auto">
            <a:xfrm>
              <a:off x="3914" y="2335"/>
              <a:ext cx="145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12</a:t>
              </a:r>
            </a:p>
          </p:txBody>
        </p:sp>
        <p:sp>
          <p:nvSpPr>
            <p:cNvPr id="208916" name="Text Box 20"/>
            <p:cNvSpPr txBox="1">
              <a:spLocks noChangeArrowheads="1"/>
            </p:cNvSpPr>
            <p:nvPr/>
          </p:nvSpPr>
          <p:spPr bwMode="auto">
            <a:xfrm>
              <a:off x="3224" y="2397"/>
              <a:ext cx="342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900"/>
                <a:t>Percentage</a:t>
              </a:r>
            </a:p>
          </p:txBody>
        </p:sp>
        <p:sp>
          <p:nvSpPr>
            <p:cNvPr id="208917" name="Text Box 21"/>
            <p:cNvSpPr txBox="1">
              <a:spLocks noChangeArrowheads="1"/>
            </p:cNvSpPr>
            <p:nvPr/>
          </p:nvSpPr>
          <p:spPr bwMode="auto">
            <a:xfrm>
              <a:off x="2540" y="669"/>
              <a:ext cx="169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r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00" b="1"/>
                <a:t>Change in Percentage of Women and URM’s Obtaining Associate’s, Bachelor’s, Master’s and Doctorate Degrees 1986 - 2005</a:t>
              </a:r>
            </a:p>
          </p:txBody>
        </p:sp>
        <p:sp>
          <p:nvSpPr>
            <p:cNvPr id="208918" name="Text Box 22"/>
            <p:cNvSpPr txBox="1">
              <a:spLocks noChangeArrowheads="1"/>
            </p:cNvSpPr>
            <p:nvPr/>
          </p:nvSpPr>
          <p:spPr bwMode="auto">
            <a:xfrm>
              <a:off x="2720" y="2515"/>
              <a:ext cx="1507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800"/>
                <a:t>Source: National Center for Education Statistics, Digest of Education Statistics</a:t>
              </a: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Trend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/>
              <a:buChar char="•"/>
            </a:pPr>
            <a:r>
              <a:rPr lang="en-US" sz="3200" dirty="0" smtClean="0"/>
              <a:t>Low student interest 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Dismal engagement of minorities, </a:t>
            </a:r>
          </a:p>
          <a:p>
            <a:pPr lvl="1">
              <a:buNone/>
            </a:pPr>
            <a:r>
              <a:rPr lang="en-US" sz="3200" dirty="0" smtClean="0"/>
              <a:t>	women &amp; persons with disabilities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Negligible presence in K-12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0300" y="3536240"/>
            <a:ext cx="6773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1A5499"/>
              </a:buClr>
            </a:pPr>
            <a:endParaRPr lang="en-US" sz="2800" dirty="0" smtClean="0">
              <a:solidFill>
                <a:srgbClr val="1A5499"/>
              </a:solidFill>
            </a:endParaRPr>
          </a:p>
          <a:p>
            <a:pPr lvl="1">
              <a:buClr>
                <a:srgbClr val="1A5499"/>
              </a:buClr>
              <a:buFont typeface="Lucida Grande"/>
              <a:buChar char="−"/>
            </a:pPr>
            <a:r>
              <a:rPr lang="en-US" sz="2800" dirty="0" smtClean="0">
                <a:solidFill>
                  <a:srgbClr val="1A5499"/>
                </a:solidFill>
              </a:rPr>
              <a:t> Lack of an educational research base</a:t>
            </a:r>
          </a:p>
          <a:p>
            <a:pPr lvl="1">
              <a:buClr>
                <a:srgbClr val="1A5499"/>
              </a:buClr>
              <a:buFont typeface="Lucida Grande"/>
              <a:buChar char="−"/>
            </a:pPr>
            <a:r>
              <a:rPr lang="en-US" sz="2800" dirty="0" smtClean="0">
                <a:solidFill>
                  <a:srgbClr val="1A5499"/>
                </a:solidFill>
              </a:rPr>
              <a:t> Academic computing not available in  	most high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102" y="1600200"/>
            <a:ext cx="7299963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The percentage of U.S. students taking STEM courses has increased over the last 20 years for all STEM disciplines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2315" y="5345274"/>
            <a:ext cx="419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—2009 </a:t>
            </a:r>
            <a:r>
              <a:rPr lang="en-US" dirty="0" smtClean="0"/>
              <a:t>NAEP  High School Transcript Study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40718" y="2584033"/>
            <a:ext cx="7299963" cy="578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except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computer science, where participation dropped from 25% to 19%.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2057400" y="60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bl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914400"/>
            <a:ext cx="5295900" cy="533400"/>
          </a:xfrm>
          <a:prstGeom prst="rect">
            <a:avLst/>
          </a:prstGeom>
        </p:spPr>
      </p:pic>
      <p:pic>
        <p:nvPicPr>
          <p:cNvPr id="7" name="Picture 6" descr="AP STEM Graph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342" y="680816"/>
            <a:ext cx="6796116" cy="52983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6366" y="753811"/>
            <a:ext cx="5007644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96498" y="202607"/>
            <a:ext cx="77542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School Participation in AP STEM Disciplines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04423" y="1224391"/>
            <a:ext cx="6197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By 2018, there will be 1.4 million computer specialist job openings.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US universities will have generated enough graduates to fill about 1/3 of these openings.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4856" y="6086199"/>
            <a:ext cx="320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—NCWIT, By the Numbers,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6511" y="626829"/>
            <a:ext cx="7994041" cy="40471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School is Key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6675"/>
            <a:ext cx="8229600" cy="1066800"/>
          </a:xfrm>
        </p:spPr>
        <p:txBody>
          <a:bodyPr/>
          <a:lstStyle/>
          <a:p>
            <a:r>
              <a:rPr lang="en-US" dirty="0"/>
              <a:t>Why</a:t>
            </a:r>
            <a:r>
              <a:rPr lang="en-US" dirty="0" smtClean="0"/>
              <a:t> High </a:t>
            </a:r>
            <a:r>
              <a:rPr lang="en-US" dirty="0"/>
              <a:t>School?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64155"/>
            <a:ext cx="8382000" cy="5638800"/>
          </a:xfrm>
        </p:spPr>
        <p:txBody>
          <a:bodyPr/>
          <a:lstStyle/>
          <a:p>
            <a:pPr marL="571500" indent="-571500">
              <a:buFont typeface="Arial" charset="0"/>
              <a:buNone/>
            </a:pPr>
            <a:endParaRPr lang="en-US" dirty="0"/>
          </a:p>
          <a:p>
            <a:pPr marL="571500" indent="-571500" eaLnBrk="0" hangingPunct="0">
              <a:spcBef>
                <a:spcPct val="0"/>
              </a:spcBef>
            </a:pPr>
            <a:r>
              <a:rPr lang="en-US" dirty="0"/>
              <a:t>We need to do </a:t>
            </a:r>
            <a:r>
              <a:rPr lang="en-US" i="1" dirty="0"/>
              <a:t>much</a:t>
            </a:r>
            <a:r>
              <a:rPr lang="en-US" dirty="0"/>
              <a:t> better there.</a:t>
            </a:r>
            <a:endParaRPr lang="en-US" dirty="0" smtClean="0"/>
          </a:p>
          <a:p>
            <a:pPr marL="571500" indent="-571500" eaLnBrk="0" hangingPunct="0">
              <a:spcBef>
                <a:spcPct val="0"/>
              </a:spcBef>
            </a:pPr>
            <a:endParaRPr lang="en-US" sz="1000" dirty="0" smtClean="0"/>
          </a:p>
          <a:p>
            <a:pPr marL="571500" indent="-571500" eaLnBrk="0" hangingPunct="0">
              <a:spcBef>
                <a:spcPct val="0"/>
              </a:spcBef>
            </a:pPr>
            <a:r>
              <a:rPr lang="en-US" dirty="0" smtClean="0"/>
              <a:t>Without </a:t>
            </a:r>
            <a:r>
              <a:rPr lang="en-US" dirty="0"/>
              <a:t>the HS piece, anything we</a:t>
            </a:r>
            <a:r>
              <a:rPr lang="en-US" dirty="0" smtClean="0"/>
              <a:t> do </a:t>
            </a:r>
            <a:r>
              <a:rPr lang="en-US" dirty="0"/>
              <a:t>for middle school will be lost.</a:t>
            </a:r>
          </a:p>
          <a:p>
            <a:pPr marL="571500" indent="-571500" eaLnBrk="0" hangingPunct="0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1000" dirty="0"/>
          </a:p>
          <a:p>
            <a:pPr marL="571500" indent="-571500" eaLnBrk="0" hangingPunct="0">
              <a:spcBef>
                <a:spcPct val="0"/>
              </a:spcBef>
            </a:pPr>
            <a:r>
              <a:rPr lang="en-US" dirty="0"/>
              <a:t>Without the HS piece, </a:t>
            </a:r>
            <a:r>
              <a:rPr lang="en-US" dirty="0" smtClean="0"/>
              <a:t>anything</a:t>
            </a:r>
          </a:p>
          <a:p>
            <a:pPr marL="571500" indent="-571500" eaLnBrk="0" hangingPunct="0">
              <a:spcBef>
                <a:spcPct val="0"/>
              </a:spcBef>
              <a:buNone/>
            </a:pPr>
            <a:r>
              <a:rPr lang="en-US" dirty="0" smtClean="0"/>
              <a:t>	</a:t>
            </a:r>
            <a:r>
              <a:rPr lang="en-US" dirty="0" smtClean="0"/>
              <a:t>we </a:t>
            </a:r>
            <a:r>
              <a:rPr lang="en-US" dirty="0"/>
              <a:t>do at the college level will</a:t>
            </a:r>
            <a:r>
              <a:rPr lang="en-US" dirty="0" smtClean="0"/>
              <a:t> </a:t>
            </a:r>
          </a:p>
          <a:p>
            <a:pPr marL="571500" indent="-571500" eaLnBrk="0" hangingPunct="0">
              <a:spcBef>
                <a:spcPct val="0"/>
              </a:spcBef>
              <a:buNone/>
            </a:pPr>
            <a:r>
              <a:rPr lang="en-US" dirty="0" smtClean="0"/>
              <a:t>	</a:t>
            </a:r>
            <a:r>
              <a:rPr lang="en-US" dirty="0" smtClean="0"/>
              <a:t>be </a:t>
            </a:r>
            <a:r>
              <a:rPr lang="en-US" dirty="0"/>
              <a:t>insufficient.</a:t>
            </a:r>
          </a:p>
          <a:p>
            <a:pPr marL="571500" indent="-571500"/>
            <a:endParaRPr lang="en-US" dirty="0"/>
          </a:p>
          <a:p>
            <a:pPr marL="571500" indent="-571500"/>
            <a:endParaRPr lang="en-US" dirty="0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742113" y="1322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6" descr="cs_maj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190" y="4147567"/>
            <a:ext cx="269398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10K Project</a:t>
            </a:r>
            <a:endParaRPr lang="en-US" dirty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  </a:t>
            </a:r>
            <a:r>
              <a:rPr lang="en-US" dirty="0" smtClean="0"/>
              <a:t>  Develop </a:t>
            </a:r>
            <a:r>
              <a:rPr lang="en-US" dirty="0"/>
              <a:t>an effective new high school computing curriculum and get it taught in 10,000 schools by 10,000 well-prepared teachers by 2015.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36675" y="2554164"/>
            <a:ext cx="4815731" cy="2553861"/>
            <a:chOff x="3636675" y="2554164"/>
            <a:chExt cx="4815731" cy="2553861"/>
          </a:xfrm>
        </p:grpSpPr>
        <p:sp>
          <p:nvSpPr>
            <p:cNvPr id="4" name="TextBox 3"/>
            <p:cNvSpPr txBox="1"/>
            <p:nvPr/>
          </p:nvSpPr>
          <p:spPr>
            <a:xfrm>
              <a:off x="5527171" y="3723030"/>
              <a:ext cx="29252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Featuring a new CS AP course, CS Principles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>
              <a:off x="3636675" y="2554164"/>
              <a:ext cx="1890496" cy="1168867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527171" y="3723030"/>
              <a:ext cx="2925235" cy="1384995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Often the only CS course that carries college prep credit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Attractive to students &amp; schools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2,000 CB-audited teachers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Single point of national </a:t>
            </a:r>
            <a:r>
              <a:rPr lang="en-US" dirty="0" smtClean="0"/>
              <a:t>leverage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AP Senior Test Takers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42" y="189218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  14,517 took AP CS A</a:t>
            </a:r>
          </a:p>
          <a:p>
            <a:pPr lvl="0"/>
            <a:r>
              <a:rPr lang="en-US" dirty="0" smtClean="0"/>
              <a:t>194,784 </a:t>
            </a:r>
            <a:r>
              <a:rPr lang="en-US" dirty="0" smtClean="0"/>
              <a:t>took AP </a:t>
            </a:r>
            <a:r>
              <a:rPr lang="en-US" dirty="0" smtClean="0"/>
              <a:t>calculus </a:t>
            </a:r>
          </a:p>
          <a:p>
            <a:pPr lvl="0"/>
            <a:r>
              <a:rPr lang="en-US" dirty="0" smtClean="0"/>
              <a:t>134,871 </a:t>
            </a:r>
            <a:r>
              <a:rPr lang="en-US" dirty="0" smtClean="0"/>
              <a:t>took AP </a:t>
            </a:r>
            <a:r>
              <a:rPr lang="en-US" dirty="0" smtClean="0"/>
              <a:t>biology</a:t>
            </a:r>
            <a:endParaRPr lang="en-US" dirty="0" smtClean="0"/>
          </a:p>
          <a:p>
            <a:pPr lvl="0"/>
            <a:r>
              <a:rPr lang="en-US" dirty="0" smtClean="0"/>
              <a:t>109,609 </a:t>
            </a:r>
            <a:r>
              <a:rPr lang="en-US" dirty="0" smtClean="0"/>
              <a:t>took AP </a:t>
            </a:r>
            <a:r>
              <a:rPr lang="en-US" dirty="0" smtClean="0"/>
              <a:t>statistics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3416" y="6160886"/>
            <a:ext cx="22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—College Board,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8901" y="514920"/>
            <a:ext cx="6433104" cy="1371600"/>
          </a:xfrm>
        </p:spPr>
        <p:txBody>
          <a:bodyPr>
            <a:normAutofit/>
          </a:bodyPr>
          <a:lstStyle/>
          <a:p>
            <a:r>
              <a:rPr lang="en-US" sz="4889" dirty="0" smtClean="0"/>
              <a:t>CS Principles</a:t>
            </a:r>
            <a:endParaRPr lang="en-US" sz="4889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976880" y="2173517"/>
            <a:ext cx="7481320" cy="563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1A5499"/>
              </a:buClr>
            </a:pPr>
            <a:r>
              <a:rPr lang="en-US" dirty="0"/>
              <a:t>Engaging, accessible, inspiring, rigorous</a:t>
            </a:r>
          </a:p>
          <a:p>
            <a:pPr>
              <a:lnSpc>
                <a:spcPct val="90000"/>
              </a:lnSpc>
              <a:buClr>
                <a:srgbClr val="1A5499"/>
              </a:buClr>
            </a:pPr>
            <a:endParaRPr lang="en-US" sz="1400" dirty="0"/>
          </a:p>
          <a:p>
            <a:pPr>
              <a:lnSpc>
                <a:spcPct val="90000"/>
              </a:lnSpc>
              <a:buClr>
                <a:srgbClr val="1A5499"/>
              </a:buClr>
            </a:pPr>
            <a:r>
              <a:rPr lang="en-US" dirty="0"/>
              <a:t>Focused on the fundamental concepts of computing (CT)</a:t>
            </a:r>
            <a:endParaRPr lang="en-US" dirty="0" smtClean="0"/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endParaRPr lang="en-US" sz="1400" dirty="0"/>
          </a:p>
        </p:txBody>
      </p:sp>
      <p:pic>
        <p:nvPicPr>
          <p:cNvPr id="4" name="Picture 5" descr="CB-te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070" y="668200"/>
            <a:ext cx="2540000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9459" name="Content Placeholder 5" descr="trees-smal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7050" y="1843088"/>
            <a:ext cx="698500" cy="698500"/>
          </a:xfrm>
        </p:spPr>
      </p:pic>
      <p:pic>
        <p:nvPicPr>
          <p:cNvPr id="19460" name="Picture 6" descr="tiffan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0588" y="2624138"/>
            <a:ext cx="115887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spelma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1763" y="2380466"/>
            <a:ext cx="12604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snyd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4213" y="4210080"/>
            <a:ext cx="15986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sie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1323975"/>
            <a:ext cx="14255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patti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00538" y="5504114"/>
            <a:ext cx="1476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5" descr="kumar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7050" y="5176838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6" descr="joannagoode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03838" y="3298825"/>
            <a:ext cx="11049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7" descr="jancuny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37020" y="1135092"/>
            <a:ext cx="1393825" cy="139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8" descr="hutto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8" y="3298825"/>
            <a:ext cx="9255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9" descr="hayni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87700" y="5456238"/>
            <a:ext cx="13843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0" descr="hambrusch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46375" y="2857500"/>
            <a:ext cx="8810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1" descr="guzdial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84338" y="522288"/>
            <a:ext cx="11699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22" descr="garciatot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05275" y="715921"/>
            <a:ext cx="9334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4" descr="edwards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522663" y="3694233"/>
            <a:ext cx="10493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5" descr="donallen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804988" y="2857500"/>
            <a:ext cx="8382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6" descr="cortina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8200" y="290633"/>
            <a:ext cx="109378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14" descr="kurose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202238" y="1690688"/>
            <a:ext cx="13065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7" descr="cameron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2475" y="4044950"/>
            <a:ext cx="12160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8" descr="briggs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517650" y="1751013"/>
            <a:ext cx="10382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Picture 30" descr="bently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573588" y="4064090"/>
            <a:ext cx="10493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31" descr="astrachan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268538" y="5748308"/>
            <a:ext cx="116681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32" descr="gail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27050" y="695325"/>
            <a:ext cx="966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33" descr="armstrong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269038" y="3125788"/>
            <a:ext cx="11112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4" name="Picture 35" descr="lynnstein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935038" y="2486025"/>
            <a:ext cx="8953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5" name="Picture 36" descr="alvarado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519988" y="3736975"/>
            <a:ext cx="12382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6" name="Picture 7" descr="stevenson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323013" y="4044950"/>
            <a:ext cx="13636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7" descr="duanes.gif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440488" y="1773238"/>
            <a:ext cx="8001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8" name="Picture 38" descr="jody.jpg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380288" y="4687888"/>
            <a:ext cx="15081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9" name="Picture 23" descr="ericroberts.jp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757988" y="5456238"/>
            <a:ext cx="1525587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0" name="Footer Placeholder 3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CSPrinciples, Sigcse 2011</a:t>
            </a:r>
          </a:p>
        </p:txBody>
      </p:sp>
      <p:sp>
        <p:nvSpPr>
          <p:cNvPr id="19491" name="Slide Number Placeholder 3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DF6C2C-2DD0-F14F-AA64-F6E37D89DB7A}" type="slidenum">
              <a:rPr lang="en-US"/>
              <a:pPr/>
              <a:t>26</a:t>
            </a:fld>
            <a:endParaRPr lang="en-US"/>
          </a:p>
        </p:txBody>
      </p:sp>
      <p:sp>
        <p:nvSpPr>
          <p:cNvPr id="1949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7E0FCF-9FE8-004D-8D7C-61B8D6B0BAF0}" type="datetime1">
              <a:rPr lang="en-US"/>
              <a:pPr/>
              <a:t>7/25/11</a:t>
            </a:fld>
            <a:endParaRPr lang="en-US"/>
          </a:p>
        </p:txBody>
      </p:sp>
      <p:pic>
        <p:nvPicPr>
          <p:cNvPr id="19479" name="Picture 29" descr="beth-simon.jpg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554663" y="4978400"/>
            <a:ext cx="11445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Calibri" charset="0"/>
              <a:buAutoNum type="arabicPeriod"/>
            </a:pPr>
            <a:r>
              <a:rPr lang="en-US" dirty="0"/>
              <a:t>Computing is a creative human activity that engenders innovation and promotes exploration.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 dirty="0"/>
              <a:t>Abstraction reduces information and detail to focus on concepts relevant to understanding and solving problems.</a:t>
            </a:r>
          </a:p>
          <a:p>
            <a:pPr marL="514350" indent="-514350"/>
            <a:endParaRPr lang="en-US" dirty="0">
              <a:latin typeface="Verdana" charset="0"/>
            </a:endParaRP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CSPrinciples, Sigcse 2011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FF0CC0-E9CD-6046-A02D-0CA19E26C37B}" type="slidenum">
              <a:rPr lang="en-US"/>
              <a:pPr/>
              <a:t>27</a:t>
            </a:fld>
            <a:endParaRPr lang="en-US"/>
          </a:p>
        </p:txBody>
      </p:sp>
      <p:sp>
        <p:nvSpPr>
          <p:cNvPr id="3379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A892C3-C1D0-464A-94E4-0A83032EE016}" type="datetime1">
              <a:rPr lang="en-US"/>
              <a:pPr/>
              <a:t>7/25/11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39978" y="4718702"/>
            <a:ext cx="3640930" cy="1258074"/>
            <a:chOff x="4539978" y="4718702"/>
            <a:chExt cx="3640930" cy="1258074"/>
          </a:xfrm>
        </p:grpSpPr>
        <p:sp>
          <p:nvSpPr>
            <p:cNvPr id="7" name="TextBox 6"/>
            <p:cNvSpPr txBox="1"/>
            <p:nvPr/>
          </p:nvSpPr>
          <p:spPr>
            <a:xfrm>
              <a:off x="4925491" y="4718702"/>
              <a:ext cx="3255417" cy="1015663"/>
            </a:xfrm>
            <a:prstGeom prst="rect">
              <a:avLst/>
            </a:prstGeom>
            <a:noFill/>
            <a:scene3d>
              <a:camera prst="orthographicFront">
                <a:rot lat="0" lon="0" rev="96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FF0000"/>
                  </a:solidFill>
                </a:rPr>
                <a:t>95% Rule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9978" y="4846960"/>
              <a:ext cx="3488990" cy="112981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>
                <a:rot lat="0" lon="0" rev="9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 Continued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 startAt="3"/>
            </a:pPr>
            <a:r>
              <a:rPr lang="en-US" dirty="0"/>
              <a:t>Data and information facilitate the creation of knowledge.</a:t>
            </a:r>
          </a:p>
          <a:p>
            <a:pPr marL="514350" indent="-514350">
              <a:buFont typeface="Calibri" charset="0"/>
              <a:buAutoNum type="arabicPeriod" startAt="3"/>
            </a:pPr>
            <a:endParaRPr lang="en-US" dirty="0"/>
          </a:p>
          <a:p>
            <a:pPr marL="514350" indent="-514350">
              <a:buFont typeface="Calibri" charset="0"/>
              <a:buAutoNum type="arabicPeriod" startAt="3"/>
            </a:pPr>
            <a:r>
              <a:rPr lang="en-US" dirty="0"/>
              <a:t>Algorithms are tools for developing and expressing solutions to computational problems.</a:t>
            </a:r>
          </a:p>
          <a:p>
            <a:pPr marL="514350" indent="-514350">
              <a:buFont typeface="Calibri" charset="0"/>
              <a:buAutoNum type="arabicPeriod" startAt="3"/>
            </a:pPr>
            <a:endParaRPr lang="en-US" b="1" dirty="0">
              <a:latin typeface="Verdana" charset="0"/>
            </a:endParaRPr>
          </a:p>
          <a:p>
            <a:pPr marL="514350" indent="-514350"/>
            <a:endParaRPr lang="en-US" dirty="0">
              <a:latin typeface="Verdana" charset="0"/>
            </a:endParaRP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CSPrinciples, Sigcse 2011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2F5CA9-1F3E-9A4B-A965-00805EF1F1E9}" type="slidenum">
              <a:rPr lang="en-US"/>
              <a:pPr/>
              <a:t>28</a:t>
            </a:fld>
            <a:endParaRPr lang="en-US"/>
          </a:p>
        </p:txBody>
      </p:sp>
      <p:sp>
        <p:nvSpPr>
          <p:cNvPr id="3482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0482E1-FE3A-6B4A-891D-171B9008559C}" type="datetime1">
              <a:rPr lang="en-US"/>
              <a:pPr/>
              <a:t>7/25/11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 Continued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 startAt="5"/>
            </a:pPr>
            <a:r>
              <a:rPr lang="en-US" dirty="0"/>
              <a:t>Programming is a creative process that produces computational artifacts.</a:t>
            </a:r>
          </a:p>
          <a:p>
            <a:pPr marL="514350" indent="-514350">
              <a:buFont typeface="Calibri" charset="0"/>
              <a:buAutoNum type="arabicPeriod" startAt="5"/>
            </a:pPr>
            <a:endParaRPr lang="en-US" dirty="0"/>
          </a:p>
          <a:p>
            <a:pPr marL="514350" indent="-514350">
              <a:buFont typeface="Calibri" charset="0"/>
              <a:buAutoNum type="arabicPeriod" startAt="5"/>
            </a:pPr>
            <a:r>
              <a:rPr lang="en-US" dirty="0"/>
              <a:t>Digital devices, systems, and the networks that interconnect them enable and foster computational approaches to solving problems.</a:t>
            </a:r>
          </a:p>
          <a:p>
            <a:pPr marL="514350" indent="-514350">
              <a:buFont typeface="Calibri" charset="0"/>
              <a:buAutoNum type="arabicPeriod" startAt="5"/>
            </a:pPr>
            <a:endParaRPr lang="en-US" b="1" dirty="0">
              <a:latin typeface="Verdana" charset="0"/>
            </a:endParaRPr>
          </a:p>
          <a:p>
            <a:pPr marL="514350" indent="-514350"/>
            <a:endParaRPr lang="en-US" dirty="0">
              <a:latin typeface="Verdana" charset="0"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CSPrinciples, Sigcse 2011</a:t>
            </a: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A817D6-EF52-0848-A9FC-F80061A1DDAB}" type="slidenum">
              <a:rPr lang="en-US"/>
              <a:pPr/>
              <a:t>29</a:t>
            </a:fld>
            <a:endParaRPr lang="en-US"/>
          </a:p>
        </p:txBody>
      </p:sp>
      <p:sp>
        <p:nvSpPr>
          <p:cNvPr id="35846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0CF1EA-8DB1-AD43-A371-29CCA3C2615B}" type="datetime1">
              <a:rPr lang="en-US"/>
              <a:pPr/>
              <a:t>7/25/11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000" y="1413905"/>
            <a:ext cx="6136767" cy="41037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190" y="264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Strong Predicted Job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charset="0"/>
              <a:buAutoNum type="arabicPeriod" startAt="7"/>
            </a:pPr>
            <a:r>
              <a:rPr lang="en-US" dirty="0">
                <a:latin typeface="Verdana" charset="0"/>
              </a:rPr>
              <a:t>Computing enables innovation in other fields including science, social science, humanities, arts, medicine, engineering, and business.</a:t>
            </a:r>
          </a:p>
          <a:p>
            <a:pPr marL="514350" indent="-514350"/>
            <a:endParaRPr lang="en-US" dirty="0">
              <a:latin typeface="Verdana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CSPrinciples, Sigcse 2011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ABA8A7-F68D-1342-9680-AE7590F29C05}" type="slidenum">
              <a:rPr lang="en-US"/>
              <a:pPr/>
              <a:t>30</a:t>
            </a:fld>
            <a:endParaRPr lang="en-US"/>
          </a:p>
        </p:txBody>
      </p:sp>
      <p:sp>
        <p:nvSpPr>
          <p:cNvPr id="36870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91CF49-25B0-CB4F-9B58-71C7E69BC073}" type="datetime1">
              <a:rPr lang="en-US"/>
              <a:pPr/>
              <a:t>7/25/11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Thinking Practices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1800"/>
              </a:spcAft>
              <a:buFont typeface="Calibri" charset="0"/>
              <a:buAutoNum type="arabicPeriod"/>
            </a:pPr>
            <a:r>
              <a:rPr lang="en-US" sz="2800">
                <a:latin typeface="Verdana" charset="0"/>
              </a:rPr>
              <a:t>Analyzing effects of computation</a:t>
            </a:r>
          </a:p>
          <a:p>
            <a:pPr marL="514350" indent="-514350">
              <a:spcAft>
                <a:spcPts val="1800"/>
              </a:spcAft>
              <a:buFont typeface="Calibri" charset="0"/>
              <a:buAutoNum type="arabicPeriod"/>
            </a:pPr>
            <a:r>
              <a:rPr lang="en-US" sz="2800">
                <a:latin typeface="Verdana" charset="0"/>
              </a:rPr>
              <a:t>Creating computational artifacts</a:t>
            </a:r>
          </a:p>
          <a:p>
            <a:pPr marL="514350" indent="-514350">
              <a:spcAft>
                <a:spcPts val="1800"/>
              </a:spcAft>
              <a:buFont typeface="Calibri" charset="0"/>
              <a:buAutoNum type="arabicPeriod"/>
            </a:pPr>
            <a:r>
              <a:rPr lang="en-US" sz="2800">
                <a:latin typeface="Verdana" charset="0"/>
              </a:rPr>
              <a:t>Using abstractions and models</a:t>
            </a:r>
          </a:p>
          <a:p>
            <a:pPr marL="514350" indent="-514350">
              <a:spcAft>
                <a:spcPts val="1800"/>
              </a:spcAft>
              <a:buFont typeface="Calibri" charset="0"/>
              <a:buAutoNum type="arabicPeriod"/>
            </a:pPr>
            <a:r>
              <a:rPr lang="en-US" sz="2800">
                <a:latin typeface="Verdana" charset="0"/>
              </a:rPr>
              <a:t>Analyzing problems and artifacts</a:t>
            </a:r>
          </a:p>
          <a:p>
            <a:pPr marL="514350" indent="-514350">
              <a:spcAft>
                <a:spcPts val="1800"/>
              </a:spcAft>
              <a:buFont typeface="Calibri" charset="0"/>
              <a:buAutoNum type="arabicPeriod"/>
            </a:pPr>
            <a:r>
              <a:rPr lang="en-US" sz="2800">
                <a:latin typeface="Verdana" charset="0"/>
              </a:rPr>
              <a:t>Communicating processes and results</a:t>
            </a:r>
          </a:p>
          <a:p>
            <a:pPr marL="514350" indent="-514350">
              <a:spcAft>
                <a:spcPts val="1800"/>
              </a:spcAft>
              <a:buFont typeface="Calibri" charset="0"/>
              <a:buAutoNum type="arabicPeriod"/>
            </a:pPr>
            <a:r>
              <a:rPr lang="en-US" sz="2800">
                <a:latin typeface="Verdana" charset="0"/>
              </a:rPr>
              <a:t>Work effectively in teams</a:t>
            </a:r>
          </a:p>
          <a:p>
            <a:pPr marL="514350" indent="-514350" algn="r">
              <a:spcAft>
                <a:spcPts val="1800"/>
              </a:spcAft>
              <a:buFont typeface="Arial" charset="0"/>
              <a:buNone/>
            </a:pPr>
            <a:r>
              <a:rPr lang="en-US" sz="1400" b="1">
                <a:latin typeface="Courier New" charset="0"/>
                <a:ea typeface="Courier New" charset="0"/>
                <a:cs typeface="Courier New" charset="0"/>
              </a:rPr>
              <a:t>csprinciples.org</a:t>
            </a:r>
          </a:p>
          <a:p>
            <a:pPr marL="514350" indent="-514350">
              <a:buFont typeface="Calibri" charset="0"/>
              <a:buAutoNum type="arabicPeriod"/>
            </a:pPr>
            <a:endParaRPr lang="en-US">
              <a:latin typeface="Verdana" charset="0"/>
            </a:endParaRPr>
          </a:p>
          <a:p>
            <a:pPr marL="514350" indent="-514350">
              <a:buFont typeface="Calibri" charset="0"/>
              <a:buAutoNum type="arabicPeriod"/>
            </a:pPr>
            <a:endParaRPr lang="en-US">
              <a:latin typeface="Verdana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CSPrinciples, Sigcse 2011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22CD12-D69A-8647-8B21-02707056E606}" type="slidenum">
              <a:rPr lang="en-US"/>
              <a:pPr/>
              <a:t>31</a:t>
            </a:fld>
            <a:endParaRPr lang="en-US"/>
          </a:p>
        </p:txBody>
      </p:sp>
      <p:sp>
        <p:nvSpPr>
          <p:cNvPr id="3789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D09FD6-446B-424E-804D-4AEFB156FDF1}" type="datetime1">
              <a:rPr lang="en-US"/>
              <a:pPr/>
              <a:t>7/25/11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836748" y="14176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Verdana" charset="0"/>
              </a:rPr>
              <a:t>2009</a:t>
            </a:r>
            <a:r>
              <a:rPr lang="en-US" dirty="0">
                <a:latin typeface="Verdana" charset="0"/>
              </a:rPr>
              <a:t>-2010</a:t>
            </a:r>
            <a:endParaRPr lang="en-US" dirty="0" smtClean="0">
              <a:latin typeface="Verdana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Verdana" charset="0"/>
              </a:rPr>
              <a:t>Big </a:t>
            </a:r>
            <a:r>
              <a:rPr lang="en-US" dirty="0">
                <a:latin typeface="Verdana" charset="0"/>
              </a:rPr>
              <a:t>Ideas, Practices, Claims/Evidence</a:t>
            </a:r>
            <a:endParaRPr lang="en-US" dirty="0" smtClean="0">
              <a:latin typeface="Verdana" charset="0"/>
            </a:endParaRPr>
          </a:p>
          <a:p>
            <a:pPr>
              <a:buNone/>
            </a:pPr>
            <a:r>
              <a:rPr lang="en-US" dirty="0" smtClean="0">
                <a:latin typeface="Verdana" charset="0"/>
              </a:rPr>
              <a:t>2010-11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Verdana" charset="0"/>
              </a:rPr>
              <a:t>Pilot </a:t>
            </a:r>
            <a:r>
              <a:rPr lang="en-US" dirty="0">
                <a:latin typeface="Verdana" charset="0"/>
              </a:rPr>
              <a:t>I: Five colleges</a:t>
            </a:r>
            <a:endParaRPr lang="en-US" dirty="0" smtClean="0">
              <a:latin typeface="Verdana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Verdana" charset="0"/>
              </a:rPr>
              <a:t>College </a:t>
            </a:r>
            <a:r>
              <a:rPr lang="en-US" dirty="0">
                <a:latin typeface="Verdana" charset="0"/>
              </a:rPr>
              <a:t>Survey</a:t>
            </a:r>
            <a:endParaRPr lang="en-US" dirty="0" smtClean="0">
              <a:latin typeface="Verdana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dirty="0" smtClean="0">
                <a:latin typeface="Verdana" charset="0"/>
              </a:rPr>
              <a:t>College </a:t>
            </a:r>
            <a:r>
              <a:rPr lang="en-US" dirty="0">
                <a:latin typeface="Verdana" charset="0"/>
              </a:rPr>
              <a:t>attestation/support</a:t>
            </a:r>
          </a:p>
          <a:p>
            <a:pPr lvl="1"/>
            <a:r>
              <a:rPr lang="en-US" dirty="0">
                <a:latin typeface="Verdana" charset="0"/>
              </a:rPr>
              <a:t>Test item prototype</a:t>
            </a:r>
          </a:p>
          <a:p>
            <a:pPr>
              <a:buNone/>
            </a:pPr>
            <a:r>
              <a:rPr lang="en-US" dirty="0">
                <a:latin typeface="Verdana" charset="0"/>
              </a:rPr>
              <a:t>2011-12</a:t>
            </a:r>
          </a:p>
          <a:p>
            <a:pPr lvl="1"/>
            <a:r>
              <a:rPr lang="en-US" dirty="0">
                <a:latin typeface="Verdana" charset="0"/>
              </a:rPr>
              <a:t>Pilot II: 10+ colleges, 10+ high schools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CSPrinciples, Sigcse 2011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D2F4D5-04EB-7545-B3FA-796735010529}" type="slidenum">
              <a:rPr lang="en-US"/>
              <a:pPr/>
              <a:t>32</a:t>
            </a:fld>
            <a:endParaRPr lang="en-US"/>
          </a:p>
        </p:txBody>
      </p:sp>
      <p:sp>
        <p:nvSpPr>
          <p:cNvPr id="2867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B315FA-57AF-ED47-B8AE-FD3282DDCE68}" type="datetime1">
              <a:rPr lang="en-US"/>
              <a:pPr/>
              <a:t>7/25/11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160" y="117682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2010-11</a:t>
            </a:r>
          </a:p>
          <a:p>
            <a:pPr lvl="2"/>
            <a:r>
              <a:rPr lang="en-US" dirty="0" smtClean="0"/>
              <a:t>Berkeley, Dan </a:t>
            </a:r>
            <a:r>
              <a:rPr lang="en-US" dirty="0" smtClean="0"/>
              <a:t>Garcia (BYOB Scratch)</a:t>
            </a:r>
          </a:p>
          <a:p>
            <a:pPr lvl="2"/>
            <a:r>
              <a:rPr lang="en-US" dirty="0" smtClean="0"/>
              <a:t>Metro State Denver, Jody </a:t>
            </a:r>
            <a:r>
              <a:rPr lang="en-US" dirty="0" smtClean="0"/>
              <a:t>Paul (Scratch)</a:t>
            </a:r>
          </a:p>
          <a:p>
            <a:pPr lvl="2"/>
            <a:r>
              <a:rPr lang="en-US" dirty="0" smtClean="0"/>
              <a:t>UC San Diego, Beth </a:t>
            </a:r>
            <a:r>
              <a:rPr lang="en-US" dirty="0" smtClean="0"/>
              <a:t>Simon (Alice)</a:t>
            </a:r>
          </a:p>
          <a:p>
            <a:pPr lvl="2"/>
            <a:r>
              <a:rPr lang="en-US" dirty="0" smtClean="0"/>
              <a:t>UNC Charlotte, Tiffany </a:t>
            </a:r>
            <a:r>
              <a:rPr lang="en-US" dirty="0" smtClean="0"/>
              <a:t>Barnes (BYOB Scratch, Games)</a:t>
            </a:r>
          </a:p>
          <a:p>
            <a:pPr lvl="2"/>
            <a:r>
              <a:rPr lang="en-US" dirty="0" smtClean="0"/>
              <a:t>University of Washington, Larry </a:t>
            </a:r>
            <a:r>
              <a:rPr lang="en-US" dirty="0" smtClean="0"/>
              <a:t>Snyder (Processing)</a:t>
            </a:r>
          </a:p>
          <a:p>
            <a:pPr>
              <a:buNone/>
            </a:pPr>
            <a:r>
              <a:rPr lang="en-US" dirty="0" smtClean="0"/>
              <a:t>2011-12</a:t>
            </a:r>
          </a:p>
          <a:p>
            <a:pPr lvl="2"/>
            <a:r>
              <a:rPr lang="en-US" dirty="0" smtClean="0"/>
              <a:t>~18 colleges</a:t>
            </a:r>
          </a:p>
          <a:p>
            <a:pPr lvl="2"/>
            <a:r>
              <a:rPr lang="en-US" dirty="0" smtClean="0"/>
              <a:t>~36 high schools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the AP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8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1400" dirty="0" smtClean="0"/>
          </a:p>
          <a:p>
            <a:pPr>
              <a:buClrTx/>
            </a:pPr>
            <a:r>
              <a:rPr lang="en-US" dirty="0" smtClean="0"/>
              <a:t>Additional course models </a:t>
            </a:r>
          </a:p>
          <a:p>
            <a:pPr>
              <a:buClrTx/>
            </a:pPr>
            <a:r>
              <a:rPr lang="en-US" dirty="0" smtClean="0"/>
              <a:t>Standards &amp; assessments</a:t>
            </a:r>
          </a:p>
          <a:p>
            <a:pPr>
              <a:buClrTx/>
            </a:pPr>
            <a:r>
              <a:rPr lang="en-US" dirty="0" smtClean="0"/>
              <a:t>Teacher preparation </a:t>
            </a:r>
          </a:p>
          <a:p>
            <a:pPr>
              <a:buClrTx/>
            </a:pPr>
            <a:r>
              <a:rPr lang="en-US" dirty="0" smtClean="0"/>
              <a:t>Entrée </a:t>
            </a:r>
            <a:r>
              <a:rPr lang="en-US" dirty="0"/>
              <a:t>into schools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8150" y="3071766"/>
            <a:ext cx="30016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X 10,000     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Yikes</a:t>
            </a:r>
            <a:r>
              <a:rPr lang="en-US" sz="3200" dirty="0" smtClean="0">
                <a:solidFill>
                  <a:srgbClr val="FF0000"/>
                </a:solidFill>
              </a:rPr>
              <a:t>!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3648" y="1919230"/>
            <a:ext cx="6713724" cy="1737312"/>
            <a:chOff x="457200" y="1919230"/>
            <a:chExt cx="6713724" cy="1737312"/>
          </a:xfrm>
        </p:grpSpPr>
        <p:sp>
          <p:nvSpPr>
            <p:cNvPr id="5" name="Rectangle 4"/>
            <p:cNvSpPr/>
            <p:nvPr/>
          </p:nvSpPr>
          <p:spPr>
            <a:xfrm>
              <a:off x="457200" y="1919230"/>
              <a:ext cx="5401887" cy="173731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46698" y="2438721"/>
              <a:ext cx="1124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CE21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53648" y="1920023"/>
            <a:ext cx="6114713" cy="4295375"/>
            <a:chOff x="1753648" y="1920023"/>
            <a:chExt cx="6114713" cy="4295375"/>
          </a:xfrm>
        </p:grpSpPr>
        <p:sp>
          <p:nvSpPr>
            <p:cNvPr id="8" name="TextBox 7"/>
            <p:cNvSpPr txBox="1"/>
            <p:nvPr/>
          </p:nvSpPr>
          <p:spPr>
            <a:xfrm>
              <a:off x="1753648" y="5138180"/>
              <a:ext cx="61147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Accomplishing all of this is beyond NSF’s mission and resources!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6200000" flipH="1">
              <a:off x="3839114" y="4832138"/>
              <a:ext cx="613603" cy="1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1753648" y="1920023"/>
              <a:ext cx="5049152" cy="2517506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Computer Science 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455249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LAUSD, Jane Margolis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Piloted ECS 08/09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~20 </a:t>
            </a:r>
            <a:r>
              <a:rPr lang="en-US" sz="2600" dirty="0"/>
              <a:t>LAUSD schools</a:t>
            </a:r>
            <a:r>
              <a:rPr lang="en-US" sz="2600" dirty="0" smtClean="0"/>
              <a:t> 10/11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Spreading in CA and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     		</a:t>
            </a:r>
            <a:r>
              <a:rPr lang="en-US" sz="2588" dirty="0" smtClean="0"/>
              <a:t>CALCSEPOL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/>
              <a:t>Complete, detailed curriculum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600" dirty="0" smtClean="0"/>
              <a:t>			&amp; </a:t>
            </a:r>
            <a:r>
              <a:rPr lang="en-US" sz="2600" dirty="0"/>
              <a:t>lessons plans on CSTA site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Google collaboration around data &amp; CENS participatory</a:t>
            </a:r>
            <a:r>
              <a:rPr lang="en-US" sz="2600" dirty="0" smtClean="0"/>
              <a:t> 		science </a:t>
            </a:r>
            <a:r>
              <a:rPr lang="en-US" sz="2600" dirty="0"/>
              <a:t>cell phone apps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“G” credit and CTE credit</a:t>
            </a:r>
            <a:endParaRPr lang="en-US" sz="2600" dirty="0" smtClean="0"/>
          </a:p>
          <a:p>
            <a:pPr>
              <a:lnSpc>
                <a:spcPct val="90000"/>
              </a:lnSpc>
              <a:buNone/>
            </a:pPr>
            <a:endParaRPr lang="en-US" sz="2600" dirty="0"/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931863" y="3028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0949" name="Picture 5" descr="ECS Team Phot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066" y="1352550"/>
            <a:ext cx="3685920" cy="276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worldofmaps.net/uploads/pics/topographische_karte_us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04" y="838200"/>
            <a:ext cx="9139696" cy="601980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>
            <a:stCxn id="96" idx="3"/>
          </p:cNvCxnSpPr>
          <p:nvPr/>
        </p:nvCxnSpPr>
        <p:spPr>
          <a:xfrm rot="16200000" flipH="1">
            <a:off x="355916" y="3251516"/>
            <a:ext cx="198121" cy="3092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7" idx="4"/>
          </p:cNvCxnSpPr>
          <p:nvPr/>
        </p:nvCxnSpPr>
        <p:spPr>
          <a:xfrm>
            <a:off x="335280" y="3498854"/>
            <a:ext cx="274320" cy="63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-Point Star 56"/>
          <p:cNvSpPr/>
          <p:nvPr/>
        </p:nvSpPr>
        <p:spPr>
          <a:xfrm>
            <a:off x="1066800" y="15240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5-Point Star 95"/>
          <p:cNvSpPr/>
          <p:nvPr/>
        </p:nvSpPr>
        <p:spPr>
          <a:xfrm>
            <a:off x="152400" y="31242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5-Point Star 96"/>
          <p:cNvSpPr/>
          <p:nvPr/>
        </p:nvSpPr>
        <p:spPr>
          <a:xfrm>
            <a:off x="152400" y="34290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5-Point Star 97"/>
          <p:cNvSpPr/>
          <p:nvPr/>
        </p:nvSpPr>
        <p:spPr>
          <a:xfrm>
            <a:off x="838200" y="42672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5-Point Star 101"/>
          <p:cNvSpPr/>
          <p:nvPr/>
        </p:nvSpPr>
        <p:spPr>
          <a:xfrm>
            <a:off x="762000" y="32766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5-Point Star 102"/>
          <p:cNvSpPr/>
          <p:nvPr/>
        </p:nvSpPr>
        <p:spPr>
          <a:xfrm>
            <a:off x="838200" y="37338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5-Point Star 103"/>
          <p:cNvSpPr/>
          <p:nvPr/>
        </p:nvSpPr>
        <p:spPr>
          <a:xfrm>
            <a:off x="5791200" y="30480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5943600" y="34290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7467600" y="35052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7239000" y="25908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5-Point Star 107"/>
          <p:cNvSpPr/>
          <p:nvPr/>
        </p:nvSpPr>
        <p:spPr>
          <a:xfrm>
            <a:off x="7010400" y="42672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8001000" y="28194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/>
          <p:cNvSpPr/>
          <p:nvPr/>
        </p:nvSpPr>
        <p:spPr>
          <a:xfrm>
            <a:off x="6096000" y="48006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>
            <a:off x="6553200" y="47244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5-Point Star 111"/>
          <p:cNvSpPr/>
          <p:nvPr/>
        </p:nvSpPr>
        <p:spPr>
          <a:xfrm>
            <a:off x="5181600" y="46482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5-Point Star 112"/>
          <p:cNvSpPr/>
          <p:nvPr/>
        </p:nvSpPr>
        <p:spPr>
          <a:xfrm>
            <a:off x="7620000" y="31242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>
            <a:off x="5562600" y="28194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5-Point Star 114"/>
          <p:cNvSpPr/>
          <p:nvPr/>
        </p:nvSpPr>
        <p:spPr>
          <a:xfrm>
            <a:off x="7086600" y="38862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5-Point Star 115"/>
          <p:cNvSpPr/>
          <p:nvPr/>
        </p:nvSpPr>
        <p:spPr>
          <a:xfrm>
            <a:off x="152400" y="37338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stCxn id="116" idx="4"/>
          </p:cNvCxnSpPr>
          <p:nvPr/>
        </p:nvCxnSpPr>
        <p:spPr>
          <a:xfrm flipV="1">
            <a:off x="335280" y="3657601"/>
            <a:ext cx="243840" cy="1460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103" idx="1"/>
          </p:cNvCxnSpPr>
          <p:nvPr/>
        </p:nvCxnSpPr>
        <p:spPr>
          <a:xfrm>
            <a:off x="685800" y="3657600"/>
            <a:ext cx="152400" cy="14605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102" idx="1"/>
          </p:cNvCxnSpPr>
          <p:nvPr/>
        </p:nvCxnSpPr>
        <p:spPr>
          <a:xfrm rot="5400000" flipH="1" flipV="1">
            <a:off x="571500" y="3384554"/>
            <a:ext cx="228600" cy="1524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5-Point Star 124"/>
          <p:cNvSpPr/>
          <p:nvPr/>
        </p:nvSpPr>
        <p:spPr>
          <a:xfrm>
            <a:off x="1066800" y="45720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5-Point Star 125"/>
          <p:cNvSpPr/>
          <p:nvPr/>
        </p:nvSpPr>
        <p:spPr>
          <a:xfrm>
            <a:off x="6172200" y="50292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5-Point Star 126"/>
          <p:cNvSpPr/>
          <p:nvPr/>
        </p:nvSpPr>
        <p:spPr>
          <a:xfrm>
            <a:off x="4953000" y="4343400"/>
            <a:ext cx="182880" cy="18288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7802" y="73003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ECS &amp; CS Principles Pilot Sites 2011-12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61669" cy="1143000"/>
          </a:xfrm>
        </p:spPr>
        <p:txBody>
          <a:bodyPr/>
          <a:lstStyle/>
          <a:p>
            <a:r>
              <a:rPr lang="en-US" dirty="0" smtClean="0"/>
              <a:t>What all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0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CS Standards</a:t>
            </a:r>
          </a:p>
          <a:p>
            <a:r>
              <a:rPr lang="en-US" dirty="0" smtClean="0"/>
              <a:t>Teacher Certification</a:t>
            </a:r>
          </a:p>
          <a:p>
            <a:r>
              <a:rPr lang="en-US" dirty="0" smtClean="0"/>
              <a:t>Computing in the Core</a:t>
            </a:r>
          </a:p>
          <a:p>
            <a:r>
              <a:rPr lang="en-US" dirty="0" smtClean="0"/>
              <a:t>CSTA Chapters</a:t>
            </a:r>
          </a:p>
          <a:p>
            <a:r>
              <a:rPr lang="en-US" dirty="0" smtClean="0"/>
              <a:t>Pre-service</a:t>
            </a:r>
          </a:p>
          <a:p>
            <a:pPr lvl="1"/>
            <a:r>
              <a:rPr lang="en-US" dirty="0" smtClean="0"/>
              <a:t>Traditional</a:t>
            </a:r>
          </a:p>
          <a:p>
            <a:pPr lvl="1"/>
            <a:r>
              <a:rPr lang="en-US" dirty="0" smtClean="0"/>
              <a:t>Alternative</a:t>
            </a:r>
          </a:p>
          <a:p>
            <a:r>
              <a:rPr lang="en-US" dirty="0" smtClean="0"/>
              <a:t>Online&amp; Face-to-Face PD</a:t>
            </a:r>
          </a:p>
          <a:p>
            <a:r>
              <a:rPr lang="en-US" dirty="0" smtClean="0"/>
              <a:t>Coaching, Mentoring, Communities of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Practice</a:t>
            </a:r>
          </a:p>
          <a:p>
            <a:endParaRPr lang="en-US" dirty="0"/>
          </a:p>
        </p:txBody>
      </p:sp>
      <p:pic>
        <p:nvPicPr>
          <p:cNvPr id="4" name="Picture 3" descr="Running on Empty P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244" y="435177"/>
            <a:ext cx="1767213" cy="2330045"/>
          </a:xfrm>
          <a:prstGeom prst="rect">
            <a:avLst/>
          </a:prstGeom>
        </p:spPr>
      </p:pic>
      <p:pic>
        <p:nvPicPr>
          <p:cNvPr id="5" name="Picture 4" descr="Computing in the Core Pi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379" y="3230787"/>
            <a:ext cx="3237078" cy="180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5"/>
            <a:ext cx="8229600" cy="1579464"/>
          </a:xfrm>
        </p:spPr>
        <p:txBody>
          <a:bodyPr>
            <a:normAutofit/>
          </a:bodyPr>
          <a:lstStyle/>
          <a:p>
            <a:r>
              <a:rPr lang="en-US" dirty="0" smtClean="0"/>
              <a:t>NSF Can’t do this alone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5920"/>
            <a:ext cx="8229600" cy="47885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Departments</a:t>
            </a:r>
          </a:p>
          <a:p>
            <a:pPr lvl="1"/>
            <a:r>
              <a:rPr lang="en-US" dirty="0" smtClean="0"/>
              <a:t>Pilot the course; Work with Ed Schools; Train and mentor Teachers; Talk to students about HS teaching</a:t>
            </a:r>
            <a:r>
              <a:rPr lang="en-US" dirty="0" smtClean="0"/>
              <a:t>; Support local teachers (bring students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Individuals</a:t>
            </a:r>
          </a:p>
          <a:p>
            <a:pPr lvl="1"/>
            <a:r>
              <a:rPr lang="en-US" dirty="0" smtClean="0"/>
              <a:t>Teach </a:t>
            </a:r>
            <a:r>
              <a:rPr lang="en-US" dirty="0" smtClean="0"/>
              <a:t>new curriculum; </a:t>
            </a:r>
            <a:r>
              <a:rPr lang="en-US" dirty="0" smtClean="0"/>
              <a:t>Advocate </a:t>
            </a:r>
            <a:r>
              <a:rPr lang="en-US" dirty="0" smtClean="0"/>
              <a:t>in state, local colleges and high schools;  Join/Found a CSTA Chapter;</a:t>
            </a:r>
            <a:r>
              <a:rPr lang="en-US" dirty="0" smtClean="0"/>
              <a:t> Do </a:t>
            </a:r>
            <a:r>
              <a:rPr lang="en-US" dirty="0" smtClean="0"/>
              <a:t>something related for CS Ed Week 2011; Build a </a:t>
            </a:r>
            <a:r>
              <a:rPr lang="en-US" dirty="0" smtClean="0"/>
              <a:t>cluster</a:t>
            </a:r>
          </a:p>
          <a:p>
            <a:pPr>
              <a:buNone/>
            </a:pPr>
            <a:r>
              <a:rPr lang="en-US" dirty="0" smtClean="0"/>
              <a:t>Companies and Foundations</a:t>
            </a:r>
          </a:p>
          <a:p>
            <a:pPr lvl="1"/>
            <a:r>
              <a:rPr lang="en-US" dirty="0" smtClean="0"/>
              <a:t>Join CS 10K Private/Public Partnership; Join C in C; Get involved in CS Ed Week activities; Build a cluster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623" y="1713755"/>
            <a:ext cx="5579281" cy="106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CE21 can be the catalyst,</a:t>
            </a:r>
            <a:br>
              <a:rPr lang="en-US" sz="3600" dirty="0" smtClean="0"/>
            </a:br>
            <a:r>
              <a:rPr lang="en-US" sz="3600" dirty="0" smtClean="0"/>
              <a:t>CE21 make it believable. </a:t>
            </a:r>
            <a:endParaRPr lang="en-US" sz="3600" dirty="0"/>
          </a:p>
        </p:txBody>
      </p:sp>
      <p:pic>
        <p:nvPicPr>
          <p:cNvPr id="8" name="Content Placeholder 5" descr="temp pix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28863" r="-28863"/>
          <a:stretch>
            <a:fillRect/>
          </a:stretch>
        </p:blipFill>
        <p:spPr>
          <a:xfrm>
            <a:off x="-2780532" y="0"/>
            <a:ext cx="14679613" cy="8072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 and they’re good jobs</a:t>
            </a:r>
            <a:endParaRPr lang="en-US" dirty="0"/>
          </a:p>
        </p:txBody>
      </p:sp>
      <p:pic>
        <p:nvPicPr>
          <p:cNvPr id="4" name="Picture 4" descr="Best_Jobs_in_America2"/>
          <p:cNvPicPr>
            <a:picLocks noChangeAspect="1" noChangeArrowheads="1"/>
          </p:cNvPicPr>
          <p:nvPr/>
        </p:nvPicPr>
        <p:blipFill>
          <a:blip r:embed="rId3"/>
          <a:srcRect l="-46401" r="-46401"/>
          <a:stretch>
            <a:fillRect/>
          </a:stretch>
        </p:blipFill>
        <p:spPr bwMode="auto">
          <a:xfrm>
            <a:off x="656922" y="1552758"/>
            <a:ext cx="8487077" cy="466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45152" y="6365278"/>
            <a:ext cx="20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—CNN Money,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S Ed Week Pix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7684" r="-27684"/>
          <a:stretch>
            <a:fillRect/>
          </a:stretch>
        </p:blipFill>
        <p:spPr>
          <a:xfrm>
            <a:off x="-1979155" y="0"/>
            <a:ext cx="13203493" cy="726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PC Pix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2761" r="-22761"/>
          <a:stretch>
            <a:fillRect/>
          </a:stretch>
        </p:blipFill>
        <p:spPr>
          <a:xfrm>
            <a:off x="-2143581" y="0"/>
            <a:ext cx="13558611" cy="7456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Dot Diva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900113" y="1854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1630363" y="1168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4440" name="Picture 8" descr="pix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915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700838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CE Barb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89" y="-109229"/>
            <a:ext cx="4677941" cy="656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92" y="727206"/>
            <a:ext cx="8229600" cy="1996127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Brush Script Std"/>
                <a:cs typeface="Brush Script Std"/>
              </a:rPr>
              <a:t>Thanks</a:t>
            </a:r>
            <a:r>
              <a:rPr lang="en-US" sz="9600" dirty="0" smtClean="0">
                <a:latin typeface="Brush Script Std"/>
                <a:cs typeface="Brush Script Std"/>
              </a:rPr>
              <a:t>!</a:t>
            </a:r>
            <a:endParaRPr lang="en-US" sz="9600" dirty="0">
              <a:latin typeface="Brush Script Std"/>
              <a:cs typeface="Brush Script St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03145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smtClean="0"/>
              <a:t> </a:t>
            </a:r>
            <a:r>
              <a:rPr lang="en-US" dirty="0" smtClean="0"/>
              <a:t>Jan Cuny </a:t>
            </a:r>
            <a:r>
              <a:rPr lang="en-US" dirty="0" err="1" smtClean="0"/>
              <a:t>jcuny@nsf.gov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Stats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85286" y="6131678"/>
            <a:ext cx="16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— NCWIT, 2011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4914" y="1687794"/>
            <a:ext cx="8229600" cy="4525963"/>
          </a:xfrm>
        </p:spPr>
        <p:txBody>
          <a:bodyPr/>
          <a:lstStyle/>
          <a:p>
            <a:r>
              <a:rPr lang="en-US" dirty="0" smtClean="0"/>
              <a:t>AP CS A Test Takers 2009: 55</a:t>
            </a:r>
          </a:p>
          <a:p>
            <a:endParaRPr lang="en-US" sz="2000" dirty="0" smtClean="0"/>
          </a:p>
          <a:p>
            <a:r>
              <a:rPr lang="en-US" dirty="0" smtClean="0"/>
              <a:t>CIS Degrees awarded 2007-8</a:t>
            </a:r>
          </a:p>
          <a:p>
            <a:pPr lvl="1"/>
            <a:r>
              <a:rPr lang="en-US" dirty="0" smtClean="0"/>
              <a:t> Associate’s: 21</a:t>
            </a:r>
          </a:p>
          <a:p>
            <a:pPr lvl="1"/>
            <a:r>
              <a:rPr lang="en-US" dirty="0" smtClean="0"/>
              <a:t> Bachelor’s: 88</a:t>
            </a:r>
          </a:p>
          <a:p>
            <a:pPr lvl="1"/>
            <a:r>
              <a:rPr lang="en-US" dirty="0" smtClean="0"/>
              <a:t> Master’s: 55</a:t>
            </a:r>
          </a:p>
          <a:p>
            <a:pPr lvl="1"/>
            <a:r>
              <a:rPr lang="en-US" dirty="0" smtClean="0"/>
              <a:t> Ph.D.’s: 5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Stats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4788" y="170239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Projected annual computing job openings: 533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Projected 10 year increase in number of jobs: 2284</a:t>
            </a:r>
          </a:p>
          <a:p>
            <a:r>
              <a:rPr lang="en-US" dirty="0" smtClean="0"/>
              <a:t>Projected 10 year percent change: 17.50%</a:t>
            </a:r>
          </a:p>
          <a:p>
            <a:pPr>
              <a:buNone/>
            </a:pPr>
            <a:endParaRPr lang="en-US" dirty="0" smtClean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85286" y="6131678"/>
            <a:ext cx="16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— NCWIT,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Stats</a:t>
            </a:r>
            <a:endParaRPr lang="en-US" dirty="0"/>
          </a:p>
        </p:txBody>
      </p:sp>
      <p:pic>
        <p:nvPicPr>
          <p:cNvPr id="4" name="Content Placeholder 3" descr="DE Job Need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2072" b="-12072"/>
          <a:stretch>
            <a:fillRect/>
          </a:stretch>
        </p:blipFill>
        <p:spPr>
          <a:xfrm>
            <a:off x="671527" y="1163232"/>
            <a:ext cx="8180513" cy="4262179"/>
          </a:xfrm>
        </p:spPr>
      </p:pic>
      <p:sp>
        <p:nvSpPr>
          <p:cNvPr id="7" name="Rectangle 6"/>
          <p:cNvSpPr/>
          <p:nvPr/>
        </p:nvSpPr>
        <p:spPr>
          <a:xfrm>
            <a:off x="671527" y="1417638"/>
            <a:ext cx="8015273" cy="357530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5286" y="6131678"/>
            <a:ext cx="164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— NCWIT,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/>
              <a:buChar char="•"/>
            </a:pPr>
            <a:r>
              <a:rPr lang="en-US" sz="3200" dirty="0" smtClean="0"/>
              <a:t>Low student interest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Intended CS majors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447800" y="1417638"/>
          <a:ext cx="7080250" cy="4244975"/>
        </p:xfrm>
        <a:graphic>
          <a:graphicData uri="http://schemas.openxmlformats.org/presentationml/2006/ole">
            <p:oleObj spid="_x0000_s41986" name="Document" r:id="rId4" imgW="4584192" imgH="2749296" progId="Word.Documen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66238" y="6144345"/>
            <a:ext cx="597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—</a:t>
            </a:r>
            <a:r>
              <a:rPr lang="en-US" dirty="0" smtClean="0"/>
              <a:t> </a:t>
            </a:r>
            <a:r>
              <a:rPr lang="en-US" dirty="0" smtClean="0"/>
              <a:t>Data </a:t>
            </a:r>
            <a:r>
              <a:rPr lang="en-US" dirty="0" smtClean="0"/>
              <a:t>source: HERI, Slide: NCWIT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21579</TotalTime>
  <Words>1500</Words>
  <Application>Microsoft Macintosh PowerPoint</Application>
  <PresentationFormat>On-screen Show (4:3)</PresentationFormat>
  <Paragraphs>258</Paragraphs>
  <Slides>44</Slides>
  <Notes>23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Worksheet</vt:lpstr>
      <vt:lpstr>Document</vt:lpstr>
      <vt:lpstr> CS 10K: Mobilizing the Computing Community </vt:lpstr>
      <vt:lpstr>Slide 2</vt:lpstr>
      <vt:lpstr>Strong Predicted Job Growth</vt:lpstr>
      <vt:lpstr>... and they’re good jobs</vt:lpstr>
      <vt:lpstr>Delaware Stats</vt:lpstr>
      <vt:lpstr>Delaware Stats</vt:lpstr>
      <vt:lpstr>Delaware Stats</vt:lpstr>
      <vt:lpstr>Challenges</vt:lpstr>
      <vt:lpstr>Intended CS majors</vt:lpstr>
      <vt:lpstr> CS &amp; CE Majors</vt:lpstr>
      <vt:lpstr>Challenges</vt:lpstr>
      <vt:lpstr>2010 AP Gender Gap  </vt:lpstr>
      <vt:lpstr>The Missing 70%</vt:lpstr>
      <vt:lpstr>How do we compare on gender?</vt:lpstr>
      <vt:lpstr>How do we compare on minorities?</vt:lpstr>
      <vt:lpstr>The Trend</vt:lpstr>
      <vt:lpstr>Challenges</vt:lpstr>
      <vt:lpstr>Slide 18</vt:lpstr>
      <vt:lpstr>High School Participation in AP STEM Disciplines</vt:lpstr>
      <vt:lpstr>High School is Key</vt:lpstr>
      <vt:lpstr>Why High School?</vt:lpstr>
      <vt:lpstr>CS 10K Project</vt:lpstr>
      <vt:lpstr>Why AP?</vt:lpstr>
      <vt:lpstr>2010 AP Senior Test Takers</vt:lpstr>
      <vt:lpstr>CS Principles</vt:lpstr>
      <vt:lpstr>Slide 26</vt:lpstr>
      <vt:lpstr>Big Ideas</vt:lpstr>
      <vt:lpstr>Big Ideas Continued</vt:lpstr>
      <vt:lpstr>Big Ideas Continued</vt:lpstr>
      <vt:lpstr>Big Ideas</vt:lpstr>
      <vt:lpstr>Computational Thinking Practices</vt:lpstr>
      <vt:lpstr>Timeline</vt:lpstr>
      <vt:lpstr>Pilots</vt:lpstr>
      <vt:lpstr>Beyond the AP Curriculum</vt:lpstr>
      <vt:lpstr>Exploring Computer Science </vt:lpstr>
      <vt:lpstr>Slide 36</vt:lpstr>
      <vt:lpstr>What all do we need?</vt:lpstr>
      <vt:lpstr>NSF Can’t do this alone</vt:lpstr>
      <vt:lpstr>CE21 can be the catalyst, CE21 make it believable. </vt:lpstr>
      <vt:lpstr>Slide 40</vt:lpstr>
      <vt:lpstr>Slide 41</vt:lpstr>
      <vt:lpstr>Dot Diva</vt:lpstr>
      <vt:lpstr>Slide 43</vt:lpstr>
      <vt:lpstr>Thanks!</vt:lpstr>
    </vt:vector>
  </TitlesOfParts>
  <Company>NSF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What you can do for                       NSF Broader Impacts</dc:title>
  <dc:creator>Jan Cuny</dc:creator>
  <cp:lastModifiedBy>Jan Cuny</cp:lastModifiedBy>
  <cp:revision>38</cp:revision>
  <cp:lastPrinted>2011-03-10T04:01:15Z</cp:lastPrinted>
  <dcterms:created xsi:type="dcterms:W3CDTF">2011-07-25T03:03:58Z</dcterms:created>
  <dcterms:modified xsi:type="dcterms:W3CDTF">2011-07-26T10:57:34Z</dcterms:modified>
</cp:coreProperties>
</file>